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59" r:id="rId4"/>
    <p:sldId id="262" r:id="rId5"/>
    <p:sldId id="263" r:id="rId6"/>
    <p:sldId id="264" r:id="rId7"/>
    <p:sldId id="265" r:id="rId8"/>
    <p:sldId id="266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 snapToObjects="1">
      <p:cViewPr varScale="1">
        <p:scale>
          <a:sx n="117" d="100"/>
          <a:sy n="117" d="100"/>
        </p:scale>
        <p:origin x="18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CB7F-C246-1247-B4E3-9EEA309F6B75}" type="datetimeFigureOut">
              <a:rPr lang="en-US" smtClean="0"/>
              <a:t>4/8/22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A688-57CD-D244-8EE5-825215D386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CB7F-C246-1247-B4E3-9EEA309F6B75}" type="datetimeFigureOut">
              <a:rPr lang="en-US" smtClean="0"/>
              <a:t>4/8/22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A688-57CD-D244-8EE5-825215D386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9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CB7F-C246-1247-B4E3-9EEA309F6B75}" type="datetimeFigureOut">
              <a:rPr lang="en-US" smtClean="0"/>
              <a:t>4/8/22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A688-57CD-D244-8EE5-825215D386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4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CB7F-C246-1247-B4E3-9EEA309F6B75}" type="datetimeFigureOut">
              <a:rPr lang="en-US" smtClean="0"/>
              <a:t>4/8/22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A688-57CD-D244-8EE5-825215D386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0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CB7F-C246-1247-B4E3-9EEA309F6B75}" type="datetimeFigureOut">
              <a:rPr lang="en-US" smtClean="0"/>
              <a:t>4/8/22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A688-57CD-D244-8EE5-825215D386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5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CB7F-C246-1247-B4E3-9EEA309F6B75}" type="datetimeFigureOut">
              <a:rPr lang="en-US" smtClean="0"/>
              <a:t>4/8/22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A688-57CD-D244-8EE5-825215D386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0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CB7F-C246-1247-B4E3-9EEA309F6B75}" type="datetimeFigureOut">
              <a:rPr lang="en-US" smtClean="0"/>
              <a:t>4/8/22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A688-57CD-D244-8EE5-825215D386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7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CB7F-C246-1247-B4E3-9EEA309F6B75}" type="datetimeFigureOut">
              <a:rPr lang="en-US" smtClean="0"/>
              <a:t>4/8/22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A688-57CD-D244-8EE5-825215D386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CB7F-C246-1247-B4E3-9EEA309F6B75}" type="datetimeFigureOut">
              <a:rPr lang="en-US" smtClean="0"/>
              <a:t>4/8/22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A688-57CD-D244-8EE5-825215D386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9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CB7F-C246-1247-B4E3-9EEA309F6B75}" type="datetimeFigureOut">
              <a:rPr lang="en-US" smtClean="0"/>
              <a:t>4/8/22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A688-57CD-D244-8EE5-825215D386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4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CB7F-C246-1247-B4E3-9EEA309F6B75}" type="datetimeFigureOut">
              <a:rPr lang="en-US" smtClean="0"/>
              <a:t>4/8/22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A688-57CD-D244-8EE5-825215D386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0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C265BE-2D02-F542-9273-E060B7D5874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accent6">
                  <a:lumMod val="60000"/>
                  <a:lumOff val="4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A837CB7F-C246-1247-B4E3-9EEA309F6B75}" type="datetimeFigureOut">
              <a:rPr lang="en-US" smtClean="0"/>
              <a:pPr/>
              <a:t>4/8/22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7B74A688-57CD-D244-8EE5-825215D386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4E6981-C578-EF46-845A-C147287C6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9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25874" b="6648"/>
          <a:stretch/>
        </p:blipFill>
        <p:spPr>
          <a:xfrm>
            <a:off x="1" y="1"/>
            <a:ext cx="9143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7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accent6">
              <a:lumMod val="60000"/>
              <a:lumOff val="40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accent6">
              <a:lumMod val="60000"/>
              <a:lumOff val="40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accent6">
              <a:lumMod val="60000"/>
              <a:lumOff val="40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accent6">
              <a:lumMod val="60000"/>
              <a:lumOff val="40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accent6">
              <a:lumMod val="60000"/>
              <a:lumOff val="40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accent6">
              <a:lumMod val="60000"/>
              <a:lumOff val="40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7B0AEC-D88E-E446-9633-FB1BB2E039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3396083" y="359305"/>
            <a:ext cx="2351833" cy="72147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A71F374-9010-344C-AC67-2E9C59B7CAE6}"/>
              </a:ext>
            </a:extLst>
          </p:cNvPr>
          <p:cNvGrpSpPr/>
          <p:nvPr/>
        </p:nvGrpSpPr>
        <p:grpSpPr>
          <a:xfrm>
            <a:off x="2373338" y="1666112"/>
            <a:ext cx="4107942" cy="1366463"/>
            <a:chOff x="2917869" y="3484638"/>
            <a:chExt cx="4107942" cy="1366463"/>
          </a:xfrm>
        </p:grpSpPr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8DCE0D99-42EC-4145-8C11-A7B449D5B905}"/>
                </a:ext>
              </a:extLst>
            </p:cNvPr>
            <p:cNvSpPr txBox="1">
              <a:spLocks/>
            </p:cNvSpPr>
            <p:nvPr/>
          </p:nvSpPr>
          <p:spPr>
            <a:xfrm>
              <a:off x="5381947" y="3807130"/>
              <a:ext cx="1643864" cy="72147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1" i="0" kern="120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lvl1pPr>
            </a:lstStyle>
            <a:p>
              <a:r>
                <a:rPr lang="en-US" sz="4400" b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Term1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E325CBF-E18D-FD4A-A939-029940E28911}"/>
                </a:ext>
              </a:extLst>
            </p:cNvPr>
            <p:cNvSpPr txBox="1">
              <a:spLocks/>
            </p:cNvSpPr>
            <p:nvPr/>
          </p:nvSpPr>
          <p:spPr>
            <a:xfrm>
              <a:off x="2917869" y="3807130"/>
              <a:ext cx="2250031" cy="72147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1" i="0" kern="120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lvl1pPr>
            </a:lstStyle>
            <a:p>
              <a:r>
                <a:rPr lang="en-US" sz="44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Update</a:t>
              </a:r>
              <a:endParaRPr lang="en-US" sz="44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E01E5AA-FBA7-B74C-A187-CE8CAE0E00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4923" y="3484638"/>
              <a:ext cx="0" cy="1366463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740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059EA-2F30-1740-84B5-755A9C8FB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65771"/>
            <a:ext cx="7886700" cy="366695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Fellowship Groups</a:t>
            </a:r>
          </a:p>
          <a:p>
            <a:pPr marL="342900" lvl="1" indent="0">
              <a:buNone/>
            </a:pPr>
            <a:r>
              <a:rPr lang="en-US" sz="20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- How are they doing? How are they growing? 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Church Finances (Jan – March)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Church Plants</a:t>
            </a:r>
          </a:p>
          <a:p>
            <a:pPr lvl="1">
              <a:buFontTx/>
              <a:buChar char="-"/>
            </a:pPr>
            <a:r>
              <a:rPr lang="en-US" sz="20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Ubabalo neThemba Church – Masiphumelele</a:t>
            </a:r>
          </a:p>
          <a:p>
            <a:pPr lvl="1">
              <a:buFontTx/>
              <a:buChar char="-"/>
            </a:pPr>
            <a:r>
              <a:rPr lang="en-US" sz="20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Muizenberg Plant</a:t>
            </a:r>
          </a:p>
        </p:txBody>
      </p:sp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4B8B493A-9D66-FD4D-8638-4428ECC15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16"/>
            <a:ext cx="1948857" cy="596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BCEC93-E1E2-C744-9209-B133BB456A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7633699" y="112216"/>
            <a:ext cx="1299206" cy="3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8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50D0719-F7FC-3847-B025-78E5384353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187109"/>
              </p:ext>
            </p:extLst>
          </p:nvPr>
        </p:nvGraphicFramePr>
        <p:xfrm>
          <a:off x="628650" y="1318642"/>
          <a:ext cx="78867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426181088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03711742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91595927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062100565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30002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Jan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Feb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Total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292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Medium" panose="02000503000000020004" pitchFamily="2" charset="0"/>
                        </a:rPr>
                        <a:t>403 875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Medium" panose="02000503000000020004" pitchFamily="2" charset="0"/>
                        </a:rPr>
                        <a:t>335 235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Medium" panose="02000503000000020004" pitchFamily="2" charset="0"/>
                        </a:rPr>
                        <a:t>468 658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Medium" panose="02000503000000020004" pitchFamily="2" charset="0"/>
                        </a:rPr>
                        <a:t>1 207 768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676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Expenses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Medium" panose="02000503000000020004" pitchFamily="2" charset="0"/>
                        </a:rPr>
                        <a:t>419 777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Medium" panose="02000503000000020004" pitchFamily="2" charset="0"/>
                        </a:rPr>
                        <a:t>444 909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Medium" panose="02000503000000020004" pitchFamily="2" charset="0"/>
                        </a:rPr>
                        <a:t>441 217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Medium" panose="02000503000000020004" pitchFamily="2" charset="0"/>
                        </a:rPr>
                        <a:t>1 305 903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42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Surplus  (Shortfall)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Medium" panose="02000503000000020004" pitchFamily="2" charset="0"/>
                        </a:rPr>
                        <a:t>(15 902)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Medium" panose="02000503000000020004" pitchFamily="2" charset="0"/>
                        </a:rPr>
                        <a:t>(109 674)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Medium" panose="02000503000000020004" pitchFamily="2" charset="0"/>
                        </a:rPr>
                        <a:t>27 441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Medium" panose="02000503000000020004" pitchFamily="2" charset="0"/>
                        </a:rPr>
                        <a:t>(98 135)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958695"/>
                  </a:ext>
                </a:extLst>
              </a:tr>
            </a:tbl>
          </a:graphicData>
        </a:graphic>
      </p:graphicFrame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40ABED5B-15C8-6B41-BA3B-16E7BDEBF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16"/>
            <a:ext cx="1948857" cy="596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0B7082-0799-BD48-AFE8-6B69DBF5BC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7633699" y="112216"/>
            <a:ext cx="1299206" cy="3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1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059EA-2F30-1740-84B5-755A9C8FB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65771"/>
            <a:ext cx="7886700" cy="366695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Fellowship Groups</a:t>
            </a:r>
          </a:p>
          <a:p>
            <a:pPr marL="342900" lvl="1" indent="0">
              <a:buNone/>
            </a:pPr>
            <a:r>
              <a:rPr lang="en-US" sz="20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- How are they doing? How are they growing? 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Church Finances (Jan – March)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Church Plants</a:t>
            </a:r>
          </a:p>
          <a:p>
            <a:pPr lvl="1">
              <a:buFontTx/>
              <a:buChar char="-"/>
            </a:pPr>
            <a:r>
              <a:rPr lang="en-US" sz="20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Ubabalo neThemba Church – Masiphumelele</a:t>
            </a:r>
          </a:p>
          <a:p>
            <a:pPr lvl="1">
              <a:buFontTx/>
              <a:buChar char="-"/>
            </a:pPr>
            <a:r>
              <a:rPr lang="en-US" sz="20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Muizenberg Plant</a:t>
            </a:r>
          </a:p>
        </p:txBody>
      </p:sp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4B8B493A-9D66-FD4D-8638-4428ECC15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16"/>
            <a:ext cx="1948857" cy="596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BCEC93-E1E2-C744-9209-B133BB456A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7633699" y="112216"/>
            <a:ext cx="1299206" cy="3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0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059EA-2F30-1740-84B5-755A9C8FB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54" y="965771"/>
            <a:ext cx="7981196" cy="3666952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Church Plants</a:t>
            </a:r>
          </a:p>
          <a:p>
            <a:pPr marL="342900" lvl="1" indent="0">
              <a:buNone/>
            </a:pPr>
            <a:r>
              <a:rPr lang="en-US" sz="20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Muizenberg </a:t>
            </a:r>
          </a:p>
          <a:p>
            <a:pPr marL="342900" lvl="1" indent="0">
              <a:buNone/>
            </a:pPr>
            <a:endParaRPr lang="en-US" sz="2000" b="0" dirty="0">
              <a:solidFill>
                <a:schemeClr val="accent5">
                  <a:lumMod val="60000"/>
                  <a:lumOff val="40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342900" lvl="1" indent="0">
              <a:buNone/>
            </a:pPr>
            <a:r>
              <a:rPr lang="en-US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 Matt 28:18 Jesus said to his disciples... </a:t>
            </a:r>
          </a:p>
          <a:p>
            <a:pPr marL="342900" lvl="1" indent="0">
              <a:buNone/>
            </a:pPr>
            <a:endParaRPr lang="en-US" b="0" i="1" dirty="0">
              <a:solidFill>
                <a:schemeClr val="accent5">
                  <a:lumMod val="60000"/>
                  <a:lumOff val="40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342900" lvl="1" indent="0">
              <a:buNone/>
            </a:pPr>
            <a:r>
              <a:rPr lang="en-US" b="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“All authority in heaven &amp; on earth has been given to me. Therefore go &amp; make disciples of all nations, baptizing them in the name of the Holy Spirit, and teaching them to obey everything I have commanded you. And surely I am with you always , to the very end of the age.” (Matt 28:18-20)</a:t>
            </a:r>
          </a:p>
          <a:p>
            <a:pPr marL="342900" lvl="1" indent="0">
              <a:buNone/>
            </a:pPr>
            <a:endParaRPr lang="en-US" b="0" i="1" dirty="0">
              <a:solidFill>
                <a:schemeClr val="accent5">
                  <a:lumMod val="60000"/>
                  <a:lumOff val="40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1"/>
            <a:r>
              <a:rPr lang="en-US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The best way to carry out this command is through a local church  </a:t>
            </a:r>
          </a:p>
        </p:txBody>
      </p:sp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4B8B493A-9D66-FD4D-8638-4428ECC15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16"/>
            <a:ext cx="1948857" cy="596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BCEC93-E1E2-C744-9209-B133BB456A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7633699" y="112216"/>
            <a:ext cx="1299206" cy="3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1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059EA-2F30-1740-84B5-755A9C8FB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54" y="965771"/>
            <a:ext cx="7981196" cy="3666952"/>
          </a:xfrm>
        </p:spPr>
        <p:txBody>
          <a:bodyPr>
            <a:normAutofit lnSpcReduction="10000"/>
          </a:bodyPr>
          <a:lstStyle/>
          <a:p>
            <a:pPr marL="342900" lvl="1" indent="0">
              <a:buNone/>
            </a:pPr>
            <a:r>
              <a:rPr lang="en-US" sz="20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Muizenberg </a:t>
            </a:r>
          </a:p>
          <a:p>
            <a:pPr marL="342900" lvl="1" indent="0">
              <a:buNone/>
            </a:pP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Looking back...</a:t>
            </a:r>
          </a:p>
          <a:p>
            <a:pPr marL="342900" lvl="1" indent="0">
              <a:buNone/>
            </a:pPr>
            <a:endParaRPr lang="en-US" sz="2000" b="0" dirty="0">
              <a:solidFill>
                <a:schemeClr val="accent5">
                  <a:lumMod val="60000"/>
                  <a:lumOff val="40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1"/>
            <a:r>
              <a:rPr lang="en-US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Over the last 8 months we have run a fellowship group with the view to plant a church</a:t>
            </a:r>
          </a:p>
          <a:p>
            <a:pPr lvl="1"/>
            <a:endParaRPr lang="en-ZA" b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Our core group (15 people) have conducted outreach events </a:t>
            </a:r>
          </a:p>
          <a:p>
            <a:pPr marL="342900" lvl="1" indent="0">
              <a:buNone/>
            </a:pPr>
            <a:r>
              <a:rPr lang="en-US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1: Street survey</a:t>
            </a:r>
          </a:p>
          <a:p>
            <a:pPr marL="342900" lvl="1" indent="0">
              <a:buNone/>
            </a:pPr>
            <a:r>
              <a:rPr lang="en-US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2: Christmas carols by the Vlei</a:t>
            </a:r>
          </a:p>
          <a:p>
            <a:pPr marL="342900" lvl="1" indent="0">
              <a:buNone/>
            </a:pPr>
            <a:r>
              <a:rPr lang="en-US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3: Life series (10 people join our FG)</a:t>
            </a:r>
          </a:p>
          <a:p>
            <a:pPr marL="342900" lvl="1" indent="0">
              <a:buNone/>
            </a:pPr>
            <a:endParaRPr lang="en-US" b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lvl="1" indent="0">
              <a:buNone/>
            </a:pPr>
            <a:r>
              <a:rPr lang="en-GB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(Current size of group – around 30 Adults and 15 children)</a:t>
            </a:r>
            <a:endParaRPr lang="en-ZA" b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lvl="1" indent="0">
              <a:buNone/>
            </a:pPr>
            <a:endParaRPr lang="en-ZA" b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4B8B493A-9D66-FD4D-8638-4428ECC15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16"/>
            <a:ext cx="1948857" cy="596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BCEC93-E1E2-C744-9209-B133BB456A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7633699" y="112216"/>
            <a:ext cx="1299206" cy="3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9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059EA-2F30-1740-84B5-755A9C8FB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53" y="965771"/>
            <a:ext cx="8247707" cy="3666952"/>
          </a:xfrm>
        </p:spPr>
        <p:txBody>
          <a:bodyPr>
            <a:normAutofit lnSpcReduction="10000"/>
          </a:bodyPr>
          <a:lstStyle/>
          <a:p>
            <a:pPr marL="342900" lvl="1" indent="0">
              <a:buNone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Church Plants</a:t>
            </a:r>
          </a:p>
          <a:p>
            <a:pPr marL="342900" lvl="1" indent="0">
              <a:buNone/>
            </a:pPr>
            <a:r>
              <a:rPr lang="en-US" sz="20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Muizenberg </a:t>
            </a:r>
          </a:p>
          <a:p>
            <a:pPr marL="342900" lvl="1" indent="0">
              <a:buNone/>
            </a:pPr>
            <a:endParaRPr lang="en-US" b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lvl="1" indent="0">
              <a:buNone/>
            </a:pPr>
            <a:r>
              <a:rPr lang="en-US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Looking forward...</a:t>
            </a:r>
          </a:p>
          <a:p>
            <a:pPr marL="342900" lvl="1" indent="0">
              <a:buNone/>
            </a:pPr>
            <a:endParaRPr lang="en-US" b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ZA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All-age Easter service on Sunday 17</a:t>
            </a:r>
            <a:r>
              <a:rPr lang="en-ZA" b="0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</a:t>
            </a:r>
            <a:r>
              <a:rPr lang="en-ZA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April at 10am</a:t>
            </a:r>
          </a:p>
          <a:p>
            <a:pPr marL="358775" indent="-44450"/>
            <a:r>
              <a:rPr lang="en-GB" sz="1800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Vision Night… Wednesday 5</a:t>
            </a:r>
            <a:r>
              <a:rPr lang="en-GB" sz="1800" b="0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</a:t>
            </a:r>
            <a:r>
              <a:rPr lang="en-GB" sz="1800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May at 7pm</a:t>
            </a:r>
          </a:p>
          <a:p>
            <a:pPr marL="358775" indent="-44450"/>
            <a:r>
              <a:rPr lang="en-US" sz="1800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Church visits T.C.C; St Mark’s; Southern Cross</a:t>
            </a:r>
          </a:p>
          <a:p>
            <a:pPr marL="358775" indent="-44450"/>
            <a:r>
              <a:rPr lang="en-US" sz="1800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Currently building our ministries, recruiting leaders &amp; team members  etc.</a:t>
            </a:r>
          </a:p>
          <a:p>
            <a:pPr marL="358775" indent="-44450"/>
            <a:r>
              <a:rPr lang="en-US" sz="1800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Raising Finances</a:t>
            </a:r>
          </a:p>
          <a:p>
            <a:pPr marL="314325" indent="0">
              <a:buNone/>
            </a:pPr>
            <a:r>
              <a:rPr lang="en-US" sz="1800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Once off set up cost R50K</a:t>
            </a:r>
          </a:p>
          <a:p>
            <a:pPr marL="314325" indent="0">
              <a:buNone/>
            </a:pPr>
            <a:r>
              <a:rPr lang="en-US" sz="1800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Monthly overheads upwards of R12K (per month x 8)</a:t>
            </a:r>
          </a:p>
          <a:p>
            <a:pPr lvl="1"/>
            <a:endParaRPr lang="en-ZA" b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4B8B493A-9D66-FD4D-8638-4428ECC15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16"/>
            <a:ext cx="1948857" cy="596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BCEC93-E1E2-C744-9209-B133BB456A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7633699" y="112216"/>
            <a:ext cx="1299206" cy="3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2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059EA-2F30-1740-84B5-755A9C8FB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54" y="965771"/>
            <a:ext cx="7981196" cy="3666952"/>
          </a:xfrm>
        </p:spPr>
        <p:txBody>
          <a:bodyPr>
            <a:normAutofit lnSpcReduction="10000"/>
          </a:bodyPr>
          <a:lstStyle/>
          <a:p>
            <a:pPr marL="342900" lvl="1" indent="0">
              <a:buNone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Church Plants</a:t>
            </a:r>
          </a:p>
          <a:p>
            <a:pPr marL="342900" lvl="1" indent="0">
              <a:buNone/>
            </a:pPr>
            <a:r>
              <a:rPr lang="en-US" sz="20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Muizenberg </a:t>
            </a:r>
          </a:p>
          <a:p>
            <a:pPr marL="342900" lvl="1" indent="0">
              <a:buNone/>
            </a:pPr>
            <a:endParaRPr lang="en-US" b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lvl="1" indent="0">
              <a:buNone/>
            </a:pPr>
            <a:r>
              <a:rPr lang="en-US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you get involved...</a:t>
            </a:r>
          </a:p>
          <a:p>
            <a:pPr marL="342900" lvl="1" indent="0">
              <a:buNone/>
            </a:pPr>
            <a:endParaRPr lang="en-US" b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1800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ell people you know who live in, or close to, Muizenberg</a:t>
            </a:r>
          </a:p>
          <a:p>
            <a:pPr lvl="1"/>
            <a:endParaRPr lang="en-US" sz="1800" b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lvl="1" indent="0">
              <a:buNone/>
            </a:pPr>
            <a:r>
              <a:rPr lang="en-US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1: Easter service 17 April10am in Muizenberg</a:t>
            </a:r>
          </a:p>
          <a:p>
            <a:pPr lvl="1"/>
            <a:endParaRPr lang="en-US" b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lvl="1" indent="0">
              <a:buNone/>
            </a:pPr>
            <a:r>
              <a:rPr lang="en-US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2: Vision evening 5 May 7pm in Muizenberg</a:t>
            </a:r>
          </a:p>
          <a:p>
            <a:pPr marL="342900" lvl="1" indent="0">
              <a:buNone/>
            </a:pPr>
            <a:endParaRPr lang="en-US" b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Pray (Join Jon after the service in the Children’s center)</a:t>
            </a:r>
            <a:endParaRPr lang="en-ZA" b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4B8B493A-9D66-FD4D-8638-4428ECC15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16"/>
            <a:ext cx="1948857" cy="596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BCEC93-E1E2-C744-9209-B133BB456A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7633699" y="112216"/>
            <a:ext cx="1299206" cy="3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16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385</Words>
  <Application>Microsoft Macintosh PowerPoint</Application>
  <PresentationFormat>On-screen Show (16:9)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Helvetica Neue</vt:lpstr>
      <vt:lpstr>Helvetica Neue Light</vt:lpstr>
      <vt:lpstr>Helvetica Neue Medium</vt:lpstr>
      <vt:lpstr>Helvetica Neue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Murray Anderson</dc:creator>
  <cp:lastModifiedBy>Jon Morrison</cp:lastModifiedBy>
  <cp:revision>8</cp:revision>
  <dcterms:created xsi:type="dcterms:W3CDTF">2022-04-07T14:54:35Z</dcterms:created>
  <dcterms:modified xsi:type="dcterms:W3CDTF">2022-04-08T10:43:44Z</dcterms:modified>
</cp:coreProperties>
</file>